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77075" cy="9051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CC3300"/>
    <a:srgbClr val="E1E1E1"/>
    <a:srgbClr val="77017D"/>
    <a:srgbClr val="FAC45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7080" autoAdjust="0"/>
    <p:restoredTop sz="90929" autoAdjust="0"/>
  </p:normalViewPr>
  <p:slideViewPr>
    <p:cSldViewPr>
      <p:cViewPr varScale="1">
        <p:scale>
          <a:sx n="91" d="100"/>
          <a:sy n="91" d="100"/>
        </p:scale>
        <p:origin x="-150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51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52CFB-36BC-41C4-86FE-DE6AB981ACAE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97758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97758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E20C0-3E7B-43DB-A5E7-078DABB97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9A83C-EBB8-44F7-A9BB-1B90038BE78C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7945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98950"/>
            <a:ext cx="5661025" cy="4073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9790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59790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4DA3F-DCF5-4EEF-9955-11A6DAAE57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4DA3F-DCF5-4EEF-9955-11A6DAAE572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4DA3F-DCF5-4EEF-9955-11A6DAAE572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4DA3F-DCF5-4EEF-9955-11A6DAAE572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rgbClr val="FAC45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GB">
              <a:latin typeface="Arial" charset="0"/>
            </a:endParaRP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GB">
              <a:latin typeface="Arial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dt" sz="quarter" idx="2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20C3DDC9-129D-4F7C-B0B8-DB2CC114DD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12" name="Rectangle 20"/>
          <p:cNvSpPr>
            <a:spLocks noChangeArrowheads="1"/>
          </p:cNvSpPr>
          <p:nvPr userDrawn="1"/>
        </p:nvSpPr>
        <p:spPr bwMode="auto">
          <a:xfrm>
            <a:off x="0" y="3048000"/>
            <a:ext cx="4572000" cy="3810000"/>
          </a:xfrm>
          <a:prstGeom prst="rect">
            <a:avLst/>
          </a:prstGeom>
          <a:gradFill rotWithShape="0">
            <a:gsLst>
              <a:gs pos="0">
                <a:srgbClr val="FAC458"/>
              </a:gs>
              <a:gs pos="100000">
                <a:srgbClr val="FAC458">
                  <a:gamma/>
                  <a:tint val="48627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204" name="AutoShape 12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77017D"/>
                </a:gs>
                <a:gs pos="50000">
                  <a:srgbClr val="77017D">
                    <a:gamma/>
                    <a:tint val="45490"/>
                    <a:invGamma/>
                  </a:srgbClr>
                </a:gs>
                <a:gs pos="100000">
                  <a:srgbClr val="77017D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AutoShape 13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gradFill rotWithShape="0">
              <a:gsLst>
                <a:gs pos="0">
                  <a:srgbClr val="77017D"/>
                </a:gs>
                <a:gs pos="50000">
                  <a:srgbClr val="77017D">
                    <a:gamma/>
                    <a:tint val="45490"/>
                    <a:invGamma/>
                  </a:srgbClr>
                </a:gs>
                <a:gs pos="100000">
                  <a:srgbClr val="77017D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8213" name="Object 21"/>
          <p:cNvGraphicFramePr>
            <a:graphicFrameLocks noChangeAspect="1"/>
          </p:cNvGraphicFramePr>
          <p:nvPr/>
        </p:nvGraphicFramePr>
        <p:xfrm>
          <a:off x="304800" y="5715000"/>
          <a:ext cx="1428750" cy="1019175"/>
        </p:xfrm>
        <a:graphic>
          <a:graphicData uri="http://schemas.openxmlformats.org/presentationml/2006/ole">
            <p:oleObj spid="_x0000_s8213" name="Photo Editor Photo" r:id="rId3" imgW="1428949" imgH="1019048" progId="">
              <p:embed/>
            </p:oleObj>
          </a:graphicData>
        </a:graphic>
      </p:graphicFrame>
    </p:spTree>
  </p:cSld>
  <p:clrMapOvr>
    <a:masterClrMapping/>
  </p:clrMapOvr>
  <p:transition advClick="0" advTm="16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F2AC6-8937-46B8-8FB4-14872FF013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6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E6A6E-C08D-47FB-B136-81E56B54D7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6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2B5D3-9989-45B2-936A-985DE59EC0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6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53AF6-863C-4356-9014-A9B17A861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6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B8489-6AAA-4DE3-85AE-CC299CC2F2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6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DDF4F-E51F-499D-AA5E-BC5DA3B1F3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6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FAB47-6D29-49BA-AE4C-A5242945EF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6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D3BD7-9C7A-44A1-AD0E-5417B6CCDE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6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D0FB8-0FF7-4FDC-9D3D-6654F1D739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6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8FA83-ECCF-454D-91AD-92D1D2CC2C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6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FAC45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rgbClr val="FAC45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GB">
              <a:latin typeface="Arial" charset="0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fld id="{DA97EAEF-16A5-4104-A6EF-B94247B8024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45" name="Group 21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rgbClr val="77017D"/>
                </a:gs>
                <a:gs pos="50000">
                  <a:srgbClr val="77017D">
                    <a:gamma/>
                    <a:tint val="50196"/>
                    <a:invGamma/>
                  </a:srgbClr>
                </a:gs>
                <a:gs pos="100000">
                  <a:srgbClr val="77017D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AutoShape 20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gradFill rotWithShape="0">
              <a:gsLst>
                <a:gs pos="0">
                  <a:srgbClr val="77017D"/>
                </a:gs>
                <a:gs pos="50000">
                  <a:srgbClr val="77017D">
                    <a:gamma/>
                    <a:tint val="50196"/>
                    <a:invGamma/>
                  </a:srgbClr>
                </a:gs>
                <a:gs pos="100000">
                  <a:srgbClr val="77017D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8" name="Rectangle 24"/>
          <p:cNvSpPr>
            <a:spLocks noChangeArrowheads="1"/>
          </p:cNvSpPr>
          <p:nvPr userDrawn="1"/>
        </p:nvSpPr>
        <p:spPr bwMode="auto">
          <a:xfrm>
            <a:off x="0" y="3048000"/>
            <a:ext cx="762000" cy="3810000"/>
          </a:xfrm>
          <a:prstGeom prst="rect">
            <a:avLst/>
          </a:prstGeom>
          <a:gradFill rotWithShape="0">
            <a:gsLst>
              <a:gs pos="0">
                <a:srgbClr val="FAC458"/>
              </a:gs>
              <a:gs pos="100000">
                <a:srgbClr val="FAC458">
                  <a:gamma/>
                  <a:tint val="48627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 advClick="0" advTm="16000">
    <p:wipe/>
  </p:transition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God’s Plan of Salvation</a:t>
            </a:r>
            <a:endParaRPr lang="en-US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89400" cy="1822450"/>
          </a:xfrm>
        </p:spPr>
        <p:txBody>
          <a:bodyPr/>
          <a:lstStyle/>
          <a:p>
            <a:endParaRPr lang="en-GB">
              <a:solidFill>
                <a:schemeClr val="tx1"/>
              </a:solidFill>
            </a:endParaRPr>
          </a:p>
          <a:p>
            <a:r>
              <a:rPr lang="en-GB" sz="2400">
                <a:solidFill>
                  <a:schemeClr val="tx1"/>
                </a:solidFill>
              </a:rPr>
              <a:t>Explained using scriptures from the book of Romans, collectively known as:</a:t>
            </a:r>
          </a:p>
          <a:p>
            <a:r>
              <a:rPr lang="en-GB" sz="3000" b="1">
                <a:solidFill>
                  <a:schemeClr val="tx1"/>
                </a:solidFill>
              </a:rPr>
              <a:t>The Roman Road.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5715000" y="5943600"/>
            <a:ext cx="3429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GB" sz="1800" i="1">
                <a:latin typeface="Arial" charset="0"/>
              </a:rPr>
              <a:t>The book of Romans,  part of the Bible, was written by the Apostle Paul in about 58AD</a:t>
            </a:r>
            <a:endParaRPr lang="en-US" sz="1800" i="1">
              <a:latin typeface="Arial" charset="0"/>
            </a:endParaRPr>
          </a:p>
        </p:txBody>
      </p:sp>
      <p:pic>
        <p:nvPicPr>
          <p:cNvPr id="8" name="Picture 7" descr="LHMI Logo_2012_Final_.jpg"/>
          <p:cNvPicPr>
            <a:picLocks noChangeAspect="1"/>
          </p:cNvPicPr>
          <p:nvPr/>
        </p:nvPicPr>
        <p:blipFill>
          <a:blip r:embed="rId3" cstate="print"/>
          <a:srcRect l="11073" t="10000" r="11785" b="16192"/>
          <a:stretch>
            <a:fillRect/>
          </a:stretch>
        </p:blipFill>
        <p:spPr>
          <a:xfrm>
            <a:off x="152400" y="3276600"/>
            <a:ext cx="3581400" cy="3581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16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build="p" autoUpdateAnimBg="0" advAuto="2000"/>
      <p:bldP spid="4199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ffectLst>
                  <a:outerShdw blurRad="38100" dist="38100" dir="2700000" algn="tl">
                    <a:srgbClr val="C0C0C0"/>
                  </a:outerShdw>
                </a:effectLst>
              </a:rPr>
              <a:t>God’s Plan of Salvation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242" name="Rectangle 18"/>
          <p:cNvSpPr>
            <a:spLocks noChangeArrowheads="1"/>
          </p:cNvSpPr>
          <p:nvPr/>
        </p:nvSpPr>
        <p:spPr bwMode="auto">
          <a:xfrm>
            <a:off x="1143000" y="2743200"/>
            <a:ext cx="3276600" cy="342900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2249" name="Group 25"/>
          <p:cNvGrpSpPr>
            <a:grpSpLocks/>
          </p:cNvGrpSpPr>
          <p:nvPr/>
        </p:nvGrpSpPr>
        <p:grpSpPr bwMode="auto">
          <a:xfrm>
            <a:off x="-481013" y="1239838"/>
            <a:ext cx="0" cy="0"/>
            <a:chOff x="0" y="0"/>
            <a:chExt cx="0" cy="0"/>
          </a:xfrm>
        </p:grpSpPr>
        <p:sp>
          <p:nvSpPr>
            <p:cNvPr id="52248" name="Rectangle 24"/>
            <p:cNvSpPr>
              <a:spLocks noChangeArrowheads="1"/>
            </p:cNvSpPr>
            <p:nvPr/>
          </p:nvSpPr>
          <p:spPr bwMode="auto">
            <a:xfrm>
              <a:off x="0" y="0"/>
              <a:ext cx="0" cy="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2247" name="Group 23"/>
            <p:cNvGrpSpPr>
              <a:grpSpLocks/>
            </p:cNvGrpSpPr>
            <p:nvPr/>
          </p:nvGrpSpPr>
          <p:grpSpPr bwMode="auto">
            <a:xfrm>
              <a:off x="0" y="0"/>
              <a:ext cx="0" cy="0"/>
              <a:chOff x="0" y="0"/>
              <a:chExt cx="0" cy="0"/>
            </a:xfrm>
          </p:grpSpPr>
          <p:sp>
            <p:nvSpPr>
              <p:cNvPr id="52243" name="Rectangle 1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0" cy="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46" name="Rectangle 2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0" cy="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pic>
        <p:nvPicPr>
          <p:cNvPr id="52245" name="Picture 21" descr="Image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990600" y="2362200"/>
            <a:ext cx="2857500" cy="4286250"/>
          </a:xfrm>
          <a:prstGeom prst="rect">
            <a:avLst/>
          </a:prstGeom>
          <a:noFill/>
        </p:spPr>
      </p:pic>
      <p:sp>
        <p:nvSpPr>
          <p:cNvPr id="52250" name="Rectangle 26"/>
          <p:cNvSpPr>
            <a:spLocks noGrp="1" noChangeArrowheads="1"/>
          </p:cNvSpPr>
          <p:nvPr>
            <p:ph type="body" sz="half" idx="1"/>
          </p:nvPr>
        </p:nvSpPr>
        <p:spPr>
          <a:xfrm>
            <a:off x="3962400" y="2362200"/>
            <a:ext cx="5029200" cy="4495800"/>
          </a:xfrm>
          <a:noFill/>
          <a:ln/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2000"/>
              <a:t>What the Bible said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2000"/>
              <a:t>700 years before Jesus: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>
                <a:solidFill>
                  <a:srgbClr val="77017D"/>
                </a:solidFill>
              </a:rPr>
              <a:t>He was pierced for our transgressions,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>
                <a:solidFill>
                  <a:srgbClr val="77017D"/>
                </a:solidFill>
              </a:rPr>
              <a:t>    he was crushed for our iniquities;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>
                <a:solidFill>
                  <a:srgbClr val="77017D"/>
                </a:solidFill>
              </a:rPr>
              <a:t>  the punishment that brought us peace was upon him,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>
                <a:solidFill>
                  <a:srgbClr val="77017D"/>
                </a:solidFill>
              </a:rPr>
              <a:t>    and by his wounds we are healed.</a:t>
            </a:r>
            <a:endParaRPr lang="en-GB" sz="3400">
              <a:solidFill>
                <a:srgbClr val="77017D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 i="1"/>
              <a:t>The Prophet Isaiah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 i="1"/>
              <a:t>Chapter 53 verse 5</a:t>
            </a:r>
            <a:endParaRPr lang="en-US" sz="2400" b="1" i="1"/>
          </a:p>
        </p:txBody>
      </p:sp>
      <p:sp>
        <p:nvSpPr>
          <p:cNvPr id="52252" name="Rectangle 28"/>
          <p:cNvSpPr>
            <a:spLocks noChangeArrowheads="1"/>
          </p:cNvSpPr>
          <p:nvPr/>
        </p:nvSpPr>
        <p:spPr bwMode="auto">
          <a:xfrm>
            <a:off x="7620000" y="1219200"/>
            <a:ext cx="152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Intro</a:t>
            </a:r>
            <a:endParaRPr lang="en-US" sz="30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Click="0" advTm="16000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5562600" y="518160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000" b="1">
                <a:solidFill>
                  <a:srgbClr val="CC3300"/>
                </a:solidFill>
                <a:latin typeface="Arial" charset="0"/>
              </a:rPr>
              <a:t>My Response?</a:t>
            </a:r>
            <a:endParaRPr lang="en-US" sz="3000" b="1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43019" name="AutoShape 11"/>
          <p:cNvSpPr>
            <a:spLocks noChangeArrowheads="1"/>
          </p:cNvSpPr>
          <p:nvPr/>
        </p:nvSpPr>
        <p:spPr bwMode="auto">
          <a:xfrm rot="5380125">
            <a:off x="5448300" y="2325688"/>
            <a:ext cx="1373188" cy="3427412"/>
          </a:xfrm>
          <a:custGeom>
            <a:avLst/>
            <a:gdLst>
              <a:gd name="G0" fmla="+- 15024 0 0"/>
              <a:gd name="G1" fmla="+- 3515 0 0"/>
              <a:gd name="G2" fmla="+- 12158 0 3515"/>
              <a:gd name="G3" fmla="+- G2 0 3515"/>
              <a:gd name="G4" fmla="*/ G3 32768 32059"/>
              <a:gd name="G5" fmla="*/ G4 1 2"/>
              <a:gd name="G6" fmla="+- 21600 0 15024"/>
              <a:gd name="G7" fmla="*/ G6 3515 6079"/>
              <a:gd name="G8" fmla="+- G7 15024 0"/>
              <a:gd name="T0" fmla="*/ 15024 w 21600"/>
              <a:gd name="T1" fmla="*/ 0 h 21600"/>
              <a:gd name="T2" fmla="*/ 15024 w 21600"/>
              <a:gd name="T3" fmla="*/ 12158 h 21600"/>
              <a:gd name="T4" fmla="*/ 2621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024" y="0"/>
                </a:lnTo>
                <a:lnTo>
                  <a:pt x="15024" y="3515"/>
                </a:lnTo>
                <a:lnTo>
                  <a:pt x="12427" y="3515"/>
                </a:lnTo>
                <a:cubicBezTo>
                  <a:pt x="5564" y="3515"/>
                  <a:pt x="0" y="7385"/>
                  <a:pt x="0" y="12158"/>
                </a:cubicBezTo>
                <a:lnTo>
                  <a:pt x="0" y="21600"/>
                </a:lnTo>
                <a:lnTo>
                  <a:pt x="5241" y="21600"/>
                </a:lnTo>
                <a:lnTo>
                  <a:pt x="5241" y="12158"/>
                </a:lnTo>
                <a:cubicBezTo>
                  <a:pt x="5241" y="10217"/>
                  <a:pt x="8458" y="8643"/>
                  <a:pt x="12427" y="8643"/>
                </a:cubicBezTo>
                <a:lnTo>
                  <a:pt x="15024" y="8643"/>
                </a:lnTo>
                <a:lnTo>
                  <a:pt x="15024" y="12158"/>
                </a:lnTo>
                <a:close/>
              </a:path>
            </a:pathLst>
          </a:custGeom>
          <a:gradFill rotWithShape="0">
            <a:gsLst>
              <a:gs pos="0">
                <a:srgbClr val="E1E1E1">
                  <a:gamma/>
                  <a:tint val="0"/>
                  <a:invGamma/>
                </a:srgbClr>
              </a:gs>
              <a:gs pos="100000">
                <a:srgbClr val="E1E1E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7620000" y="1143000"/>
            <a:ext cx="152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75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en-US" sz="75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ffectLst>
                  <a:outerShdw blurRad="38100" dist="38100" dir="2700000" algn="tl">
                    <a:srgbClr val="C0C0C0"/>
                  </a:outerShdw>
                </a:effectLst>
              </a:rPr>
              <a:t>God’s Plan of Salvation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362200"/>
            <a:ext cx="3924300" cy="36576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GB" sz="2000"/>
              <a:t>What the Bible says:</a:t>
            </a:r>
          </a:p>
          <a:p>
            <a:pPr algn="ctr">
              <a:buFont typeface="Wingdings" pitchFamily="2" charset="2"/>
              <a:buNone/>
            </a:pPr>
            <a:endParaRPr lang="en-GB" sz="2000"/>
          </a:p>
          <a:p>
            <a:pPr algn="ctr">
              <a:buFont typeface="Wingdings" pitchFamily="2" charset="2"/>
              <a:buNone/>
            </a:pPr>
            <a:r>
              <a:rPr lang="en-GB" sz="3000" b="1">
                <a:solidFill>
                  <a:srgbClr val="77017D"/>
                </a:solidFill>
              </a:rPr>
              <a:t>F</a:t>
            </a:r>
            <a:r>
              <a:rPr lang="en-US" sz="3000" b="1">
                <a:solidFill>
                  <a:srgbClr val="77017D"/>
                </a:solidFill>
              </a:rPr>
              <a:t>or all have sinned</a:t>
            </a:r>
            <a:r>
              <a:rPr lang="en-GB" sz="3000" b="1">
                <a:solidFill>
                  <a:srgbClr val="77017D"/>
                </a:solidFill>
              </a:rPr>
              <a:t> </a:t>
            </a:r>
            <a:r>
              <a:rPr lang="en-US" sz="3000" b="1">
                <a:solidFill>
                  <a:srgbClr val="77017D"/>
                </a:solidFill>
              </a:rPr>
              <a:t>and fall short of</a:t>
            </a:r>
            <a:r>
              <a:rPr lang="en-GB" sz="3000" b="1">
                <a:solidFill>
                  <a:srgbClr val="77017D"/>
                </a:solidFill>
              </a:rPr>
              <a:t> </a:t>
            </a:r>
            <a:r>
              <a:rPr lang="en-US" sz="3000" b="1">
                <a:solidFill>
                  <a:srgbClr val="77017D"/>
                </a:solidFill>
              </a:rPr>
              <a:t>the glory of God</a:t>
            </a:r>
            <a:r>
              <a:rPr lang="en-GB" sz="3000" b="1">
                <a:solidFill>
                  <a:srgbClr val="77017D"/>
                </a:solidFill>
              </a:rPr>
              <a:t>.</a:t>
            </a:r>
          </a:p>
          <a:p>
            <a:pPr algn="ctr">
              <a:buFont typeface="Wingdings" pitchFamily="2" charset="2"/>
              <a:buNone/>
            </a:pPr>
            <a:endParaRPr lang="en-GB" sz="3000" b="1">
              <a:solidFill>
                <a:srgbClr val="77017D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GB" sz="2000" b="1" i="1"/>
              <a:t>Romans. Chapter 3 verse 23</a:t>
            </a:r>
            <a:endParaRPr lang="en-US" sz="2000" b="1" i="1"/>
          </a:p>
        </p:txBody>
      </p:sp>
      <p:sp>
        <p:nvSpPr>
          <p:cNvPr id="43016" name="AutoShape 8"/>
          <p:cNvSpPr>
            <a:spLocks noChangeArrowheads="1"/>
          </p:cNvSpPr>
          <p:nvPr/>
        </p:nvSpPr>
        <p:spPr bwMode="auto">
          <a:xfrm>
            <a:off x="5181600" y="4953000"/>
            <a:ext cx="3505200" cy="1371600"/>
          </a:xfrm>
          <a:prstGeom prst="flowChartAlternateProcess">
            <a:avLst/>
          </a:prstGeom>
          <a:solidFill>
            <a:srgbClr val="E1E1E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200" b="1" i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Admit </a:t>
            </a:r>
            <a:r>
              <a:rPr lang="en-GB" sz="3000" b="1" i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that </a:t>
            </a:r>
          </a:p>
          <a:p>
            <a:pPr algn="ctr"/>
            <a:r>
              <a:rPr lang="en-GB" sz="3000" b="1" i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I am a sinner</a:t>
            </a:r>
            <a:endParaRPr lang="en-US" sz="3000" b="1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ransition advClick="0" advTm="16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1" name="AutoShape 11"/>
          <p:cNvSpPr>
            <a:spLocks noChangeArrowheads="1"/>
          </p:cNvSpPr>
          <p:nvPr/>
        </p:nvSpPr>
        <p:spPr bwMode="auto">
          <a:xfrm rot="5380125">
            <a:off x="5448300" y="2325688"/>
            <a:ext cx="1373188" cy="3427412"/>
          </a:xfrm>
          <a:custGeom>
            <a:avLst/>
            <a:gdLst>
              <a:gd name="G0" fmla="+- 15024 0 0"/>
              <a:gd name="G1" fmla="+- 3515 0 0"/>
              <a:gd name="G2" fmla="+- 12158 0 3515"/>
              <a:gd name="G3" fmla="+- G2 0 3515"/>
              <a:gd name="G4" fmla="*/ G3 32768 32059"/>
              <a:gd name="G5" fmla="*/ G4 1 2"/>
              <a:gd name="G6" fmla="+- 21600 0 15024"/>
              <a:gd name="G7" fmla="*/ G6 3515 6079"/>
              <a:gd name="G8" fmla="+- G7 15024 0"/>
              <a:gd name="T0" fmla="*/ 15024 w 21600"/>
              <a:gd name="T1" fmla="*/ 0 h 21600"/>
              <a:gd name="T2" fmla="*/ 15024 w 21600"/>
              <a:gd name="T3" fmla="*/ 12158 h 21600"/>
              <a:gd name="T4" fmla="*/ 2621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024" y="0"/>
                </a:lnTo>
                <a:lnTo>
                  <a:pt x="15024" y="3515"/>
                </a:lnTo>
                <a:lnTo>
                  <a:pt x="12427" y="3515"/>
                </a:lnTo>
                <a:cubicBezTo>
                  <a:pt x="5564" y="3515"/>
                  <a:pt x="0" y="7385"/>
                  <a:pt x="0" y="12158"/>
                </a:cubicBezTo>
                <a:lnTo>
                  <a:pt x="0" y="21600"/>
                </a:lnTo>
                <a:lnTo>
                  <a:pt x="5241" y="21600"/>
                </a:lnTo>
                <a:lnTo>
                  <a:pt x="5241" y="12158"/>
                </a:lnTo>
                <a:cubicBezTo>
                  <a:pt x="5241" y="10217"/>
                  <a:pt x="8458" y="8643"/>
                  <a:pt x="12427" y="8643"/>
                </a:cubicBezTo>
                <a:lnTo>
                  <a:pt x="15024" y="8643"/>
                </a:lnTo>
                <a:lnTo>
                  <a:pt x="15024" y="12158"/>
                </a:lnTo>
                <a:close/>
              </a:path>
            </a:pathLst>
          </a:custGeom>
          <a:gradFill rotWithShape="0">
            <a:gsLst>
              <a:gs pos="0">
                <a:srgbClr val="E1E1E1">
                  <a:gamma/>
                  <a:tint val="0"/>
                  <a:invGamma/>
                </a:srgbClr>
              </a:gs>
              <a:gs pos="100000">
                <a:srgbClr val="E1E1E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ffectLst>
                  <a:outerShdw blurRad="38100" dist="38100" dir="2700000" algn="tl">
                    <a:srgbClr val="C0C0C0"/>
                  </a:outerShdw>
                </a:effectLst>
              </a:rPr>
              <a:t>God’s Plan of Salvation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2000"/>
              <a:t>What the Bible says: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GB" sz="200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3000" b="1">
                <a:solidFill>
                  <a:srgbClr val="77017D"/>
                </a:solidFill>
              </a:rPr>
              <a:t>For the wages of sin is death, but the gift of God is eternal life in Christ Jesus.</a:t>
            </a:r>
            <a:endParaRPr lang="en-GB" sz="2000" b="1">
              <a:solidFill>
                <a:srgbClr val="77017D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GB" sz="2000" b="1">
              <a:solidFill>
                <a:srgbClr val="77017D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2000" b="1" i="1"/>
              <a:t>Romans. Chapter 6 verse 23</a:t>
            </a:r>
            <a:endParaRPr lang="en-US" sz="2000" b="1" i="1"/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7620000" y="1143000"/>
            <a:ext cx="152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75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en-US" sz="75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5562600" y="518160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000" b="1">
                <a:solidFill>
                  <a:srgbClr val="CC3300"/>
                </a:solidFill>
                <a:latin typeface="Arial" charset="0"/>
              </a:rPr>
              <a:t>My Response?</a:t>
            </a:r>
            <a:endParaRPr lang="en-US" sz="3000" b="1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46092" name="AutoShape 12"/>
          <p:cNvSpPr>
            <a:spLocks noChangeArrowheads="1"/>
          </p:cNvSpPr>
          <p:nvPr/>
        </p:nvSpPr>
        <p:spPr bwMode="auto">
          <a:xfrm>
            <a:off x="5181600" y="4953000"/>
            <a:ext cx="3505200" cy="1371600"/>
          </a:xfrm>
          <a:prstGeom prst="flowChartAlternateProcess">
            <a:avLst/>
          </a:prstGeom>
          <a:solidFill>
            <a:srgbClr val="E1E1E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200" b="1" i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Accept </a:t>
            </a:r>
            <a:r>
              <a:rPr lang="en-GB" sz="3000" b="1" i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that sin</a:t>
            </a:r>
          </a:p>
          <a:p>
            <a:pPr algn="ctr"/>
            <a:r>
              <a:rPr lang="en-GB" sz="3000" b="1" i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 leads to death</a:t>
            </a:r>
            <a:endParaRPr lang="en-US" sz="3000" b="1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ransition advClick="0" advTm="16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5562600" y="518160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000" b="1">
                <a:solidFill>
                  <a:srgbClr val="CC3300"/>
                </a:solidFill>
                <a:latin typeface="Arial" charset="0"/>
              </a:rPr>
              <a:t>My Response?</a:t>
            </a:r>
            <a:endParaRPr lang="en-US" sz="3000" b="1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47115" name="AutoShape 11"/>
          <p:cNvSpPr>
            <a:spLocks noChangeArrowheads="1"/>
          </p:cNvSpPr>
          <p:nvPr/>
        </p:nvSpPr>
        <p:spPr bwMode="auto">
          <a:xfrm rot="5380125">
            <a:off x="5448300" y="2325688"/>
            <a:ext cx="1373188" cy="3427412"/>
          </a:xfrm>
          <a:custGeom>
            <a:avLst/>
            <a:gdLst>
              <a:gd name="G0" fmla="+- 15024 0 0"/>
              <a:gd name="G1" fmla="+- 3515 0 0"/>
              <a:gd name="G2" fmla="+- 12158 0 3515"/>
              <a:gd name="G3" fmla="+- G2 0 3515"/>
              <a:gd name="G4" fmla="*/ G3 32768 32059"/>
              <a:gd name="G5" fmla="*/ G4 1 2"/>
              <a:gd name="G6" fmla="+- 21600 0 15024"/>
              <a:gd name="G7" fmla="*/ G6 3515 6079"/>
              <a:gd name="G8" fmla="+- G7 15024 0"/>
              <a:gd name="T0" fmla="*/ 15024 w 21600"/>
              <a:gd name="T1" fmla="*/ 0 h 21600"/>
              <a:gd name="T2" fmla="*/ 15024 w 21600"/>
              <a:gd name="T3" fmla="*/ 12158 h 21600"/>
              <a:gd name="T4" fmla="*/ 2621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024" y="0"/>
                </a:lnTo>
                <a:lnTo>
                  <a:pt x="15024" y="3515"/>
                </a:lnTo>
                <a:lnTo>
                  <a:pt x="12427" y="3515"/>
                </a:lnTo>
                <a:cubicBezTo>
                  <a:pt x="5564" y="3515"/>
                  <a:pt x="0" y="7385"/>
                  <a:pt x="0" y="12158"/>
                </a:cubicBezTo>
                <a:lnTo>
                  <a:pt x="0" y="21600"/>
                </a:lnTo>
                <a:lnTo>
                  <a:pt x="5241" y="21600"/>
                </a:lnTo>
                <a:lnTo>
                  <a:pt x="5241" y="12158"/>
                </a:lnTo>
                <a:cubicBezTo>
                  <a:pt x="5241" y="10217"/>
                  <a:pt x="8458" y="8643"/>
                  <a:pt x="12427" y="8643"/>
                </a:cubicBezTo>
                <a:lnTo>
                  <a:pt x="15024" y="8643"/>
                </a:lnTo>
                <a:lnTo>
                  <a:pt x="15024" y="12158"/>
                </a:lnTo>
                <a:close/>
              </a:path>
            </a:pathLst>
          </a:custGeom>
          <a:gradFill rotWithShape="0">
            <a:gsLst>
              <a:gs pos="0">
                <a:srgbClr val="E1E1E1">
                  <a:gamma/>
                  <a:tint val="0"/>
                  <a:invGamma/>
                </a:srgbClr>
              </a:gs>
              <a:gs pos="100000">
                <a:srgbClr val="E1E1E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ffectLst>
                  <a:outerShdw blurRad="38100" dist="38100" dir="2700000" algn="tl">
                    <a:srgbClr val="C0C0C0"/>
                  </a:outerShdw>
                </a:effectLst>
              </a:rPr>
              <a:t>God’s Plan of Salvation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2000"/>
              <a:t>What the Bible says:</a:t>
            </a:r>
            <a:endParaRPr lang="en-GB" sz="100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GB" sz="100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3000" b="1">
                <a:solidFill>
                  <a:srgbClr val="77017D"/>
                </a:solidFill>
              </a:rPr>
              <a:t>God demonstrates His own love for us in this:  while we were yet sinners Christ died for us.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GB" sz="2000" b="1">
              <a:solidFill>
                <a:srgbClr val="77017D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GB" sz="1000" b="1">
              <a:solidFill>
                <a:srgbClr val="77017D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2000" b="1" i="1"/>
              <a:t>Romans. Chapter 5 verse 8</a:t>
            </a:r>
            <a:endParaRPr lang="en-US" sz="2000" b="1" i="1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7620000" y="1143000"/>
            <a:ext cx="152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75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en-US" sz="75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113" name="AutoShape 9"/>
          <p:cNvSpPr>
            <a:spLocks noChangeArrowheads="1"/>
          </p:cNvSpPr>
          <p:nvPr/>
        </p:nvSpPr>
        <p:spPr bwMode="auto">
          <a:xfrm>
            <a:off x="5181600" y="4953000"/>
            <a:ext cx="3505200" cy="1371600"/>
          </a:xfrm>
          <a:prstGeom prst="flowChartAlternateProcess">
            <a:avLst/>
          </a:prstGeom>
          <a:solidFill>
            <a:srgbClr val="E1E1E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200" b="1" i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Realise</a:t>
            </a:r>
            <a:r>
              <a:rPr lang="en-GB" sz="3000" b="1" i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 that Jesus</a:t>
            </a:r>
          </a:p>
          <a:p>
            <a:pPr algn="ctr"/>
            <a:r>
              <a:rPr lang="en-GB" sz="3000" b="1" i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died for my sin</a:t>
            </a:r>
            <a:endParaRPr lang="en-US" sz="3000" b="1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ransition advClick="0" advTm="16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3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5562600" y="518160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000" b="1">
                <a:solidFill>
                  <a:srgbClr val="CC3300"/>
                </a:solidFill>
                <a:latin typeface="Arial" charset="0"/>
              </a:rPr>
              <a:t>My Response?</a:t>
            </a:r>
            <a:endParaRPr lang="en-US" sz="3000" b="1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48139" name="AutoShape 11"/>
          <p:cNvSpPr>
            <a:spLocks noChangeArrowheads="1"/>
          </p:cNvSpPr>
          <p:nvPr/>
        </p:nvSpPr>
        <p:spPr bwMode="auto">
          <a:xfrm rot="5380125">
            <a:off x="5448300" y="2325688"/>
            <a:ext cx="1373188" cy="3427412"/>
          </a:xfrm>
          <a:custGeom>
            <a:avLst/>
            <a:gdLst>
              <a:gd name="G0" fmla="+- 15024 0 0"/>
              <a:gd name="G1" fmla="+- 3515 0 0"/>
              <a:gd name="G2" fmla="+- 12158 0 3515"/>
              <a:gd name="G3" fmla="+- G2 0 3515"/>
              <a:gd name="G4" fmla="*/ G3 32768 32059"/>
              <a:gd name="G5" fmla="*/ G4 1 2"/>
              <a:gd name="G6" fmla="+- 21600 0 15024"/>
              <a:gd name="G7" fmla="*/ G6 3515 6079"/>
              <a:gd name="G8" fmla="+- G7 15024 0"/>
              <a:gd name="T0" fmla="*/ 15024 w 21600"/>
              <a:gd name="T1" fmla="*/ 0 h 21600"/>
              <a:gd name="T2" fmla="*/ 15024 w 21600"/>
              <a:gd name="T3" fmla="*/ 12158 h 21600"/>
              <a:gd name="T4" fmla="*/ 2621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024" y="0"/>
                </a:lnTo>
                <a:lnTo>
                  <a:pt x="15024" y="3515"/>
                </a:lnTo>
                <a:lnTo>
                  <a:pt x="12427" y="3515"/>
                </a:lnTo>
                <a:cubicBezTo>
                  <a:pt x="5564" y="3515"/>
                  <a:pt x="0" y="7385"/>
                  <a:pt x="0" y="12158"/>
                </a:cubicBezTo>
                <a:lnTo>
                  <a:pt x="0" y="21600"/>
                </a:lnTo>
                <a:lnTo>
                  <a:pt x="5241" y="21600"/>
                </a:lnTo>
                <a:lnTo>
                  <a:pt x="5241" y="12158"/>
                </a:lnTo>
                <a:cubicBezTo>
                  <a:pt x="5241" y="10217"/>
                  <a:pt x="8458" y="8643"/>
                  <a:pt x="12427" y="8643"/>
                </a:cubicBezTo>
                <a:lnTo>
                  <a:pt x="15024" y="8643"/>
                </a:lnTo>
                <a:lnTo>
                  <a:pt x="15024" y="12158"/>
                </a:lnTo>
                <a:close/>
              </a:path>
            </a:pathLst>
          </a:custGeom>
          <a:gradFill rotWithShape="0">
            <a:gsLst>
              <a:gs pos="0">
                <a:srgbClr val="E1E1E1">
                  <a:gamma/>
                  <a:tint val="0"/>
                  <a:invGamma/>
                </a:srgbClr>
              </a:gs>
              <a:gs pos="100000">
                <a:srgbClr val="E1E1E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ffectLst>
                  <a:outerShdw blurRad="38100" dist="38100" dir="2700000" algn="tl">
                    <a:srgbClr val="C0C0C0"/>
                  </a:outerShdw>
                </a:effectLst>
              </a:rPr>
              <a:t>God’s Plan of Salvation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GB" sz="2000"/>
              <a:t>What the Bible says:</a:t>
            </a:r>
          </a:p>
          <a:p>
            <a:pPr algn="ctr">
              <a:buFont typeface="Wingdings" pitchFamily="2" charset="2"/>
              <a:buNone/>
            </a:pPr>
            <a:endParaRPr lang="en-GB" sz="2000"/>
          </a:p>
          <a:p>
            <a:pPr algn="ctr">
              <a:buFont typeface="Wingdings" pitchFamily="2" charset="2"/>
              <a:buNone/>
            </a:pPr>
            <a:r>
              <a:rPr lang="en-GB" sz="3000" b="1">
                <a:solidFill>
                  <a:srgbClr val="77017D"/>
                </a:solidFill>
              </a:rPr>
              <a:t>Everyone who calls on the name of the Lord will be saved.</a:t>
            </a:r>
          </a:p>
          <a:p>
            <a:pPr algn="ctr">
              <a:buFont typeface="Wingdings" pitchFamily="2" charset="2"/>
              <a:buNone/>
            </a:pPr>
            <a:endParaRPr lang="en-GB" sz="2000" i="1"/>
          </a:p>
          <a:p>
            <a:pPr algn="ctr">
              <a:buFont typeface="Wingdings" pitchFamily="2" charset="2"/>
              <a:buNone/>
            </a:pPr>
            <a:r>
              <a:rPr lang="en-GB" sz="2000" b="1" i="1"/>
              <a:t>Romans. Chapter 10 verse 13</a:t>
            </a:r>
            <a:endParaRPr lang="en-US" sz="2000" b="1" i="1"/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7620000" y="1143000"/>
            <a:ext cx="152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75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endParaRPr lang="en-US" sz="75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137" name="AutoShape 9"/>
          <p:cNvSpPr>
            <a:spLocks noChangeArrowheads="1"/>
          </p:cNvSpPr>
          <p:nvPr/>
        </p:nvSpPr>
        <p:spPr bwMode="auto">
          <a:xfrm>
            <a:off x="5181600" y="4953000"/>
            <a:ext cx="3505200" cy="1371600"/>
          </a:xfrm>
          <a:prstGeom prst="flowChartAlternateProcess">
            <a:avLst/>
          </a:prstGeom>
          <a:solidFill>
            <a:srgbClr val="E1E1E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200" b="1" i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Repent </a:t>
            </a:r>
            <a:r>
              <a:rPr lang="en-GB" sz="3000" b="1" i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from sin</a:t>
            </a:r>
          </a:p>
          <a:p>
            <a:pPr algn="ctr"/>
            <a:r>
              <a:rPr lang="en-GB" sz="3000" b="1" i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and trust in Jesus</a:t>
            </a:r>
            <a:endParaRPr lang="en-US" sz="3000" b="1" i="1">
              <a:solidFill>
                <a:schemeClr val="hlink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6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5562600" y="518160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000" b="1">
                <a:solidFill>
                  <a:srgbClr val="CC3300"/>
                </a:solidFill>
                <a:latin typeface="Arial" charset="0"/>
              </a:rPr>
              <a:t>My Response?</a:t>
            </a:r>
            <a:endParaRPr lang="en-US" sz="3000" b="1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49163" name="AutoShape 11"/>
          <p:cNvSpPr>
            <a:spLocks noChangeArrowheads="1"/>
          </p:cNvSpPr>
          <p:nvPr/>
        </p:nvSpPr>
        <p:spPr bwMode="auto">
          <a:xfrm rot="5380125">
            <a:off x="5448300" y="2325688"/>
            <a:ext cx="1373188" cy="3427412"/>
          </a:xfrm>
          <a:custGeom>
            <a:avLst/>
            <a:gdLst>
              <a:gd name="G0" fmla="+- 15024 0 0"/>
              <a:gd name="G1" fmla="+- 3515 0 0"/>
              <a:gd name="G2" fmla="+- 12158 0 3515"/>
              <a:gd name="G3" fmla="+- G2 0 3515"/>
              <a:gd name="G4" fmla="*/ G3 32768 32059"/>
              <a:gd name="G5" fmla="*/ G4 1 2"/>
              <a:gd name="G6" fmla="+- 21600 0 15024"/>
              <a:gd name="G7" fmla="*/ G6 3515 6079"/>
              <a:gd name="G8" fmla="+- G7 15024 0"/>
              <a:gd name="T0" fmla="*/ 15024 w 21600"/>
              <a:gd name="T1" fmla="*/ 0 h 21600"/>
              <a:gd name="T2" fmla="*/ 15024 w 21600"/>
              <a:gd name="T3" fmla="*/ 12158 h 21600"/>
              <a:gd name="T4" fmla="*/ 2621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024" y="0"/>
                </a:lnTo>
                <a:lnTo>
                  <a:pt x="15024" y="3515"/>
                </a:lnTo>
                <a:lnTo>
                  <a:pt x="12427" y="3515"/>
                </a:lnTo>
                <a:cubicBezTo>
                  <a:pt x="5564" y="3515"/>
                  <a:pt x="0" y="7385"/>
                  <a:pt x="0" y="12158"/>
                </a:cubicBezTo>
                <a:lnTo>
                  <a:pt x="0" y="21600"/>
                </a:lnTo>
                <a:lnTo>
                  <a:pt x="5241" y="21600"/>
                </a:lnTo>
                <a:lnTo>
                  <a:pt x="5241" y="12158"/>
                </a:lnTo>
                <a:cubicBezTo>
                  <a:pt x="5241" y="10217"/>
                  <a:pt x="8458" y="8643"/>
                  <a:pt x="12427" y="8643"/>
                </a:cubicBezTo>
                <a:lnTo>
                  <a:pt x="15024" y="8643"/>
                </a:lnTo>
                <a:lnTo>
                  <a:pt x="15024" y="12158"/>
                </a:lnTo>
                <a:close/>
              </a:path>
            </a:pathLst>
          </a:custGeom>
          <a:gradFill rotWithShape="0">
            <a:gsLst>
              <a:gs pos="0">
                <a:srgbClr val="E1E1E1">
                  <a:gamma/>
                  <a:tint val="0"/>
                  <a:invGamma/>
                </a:srgbClr>
              </a:gs>
              <a:gs pos="100000">
                <a:srgbClr val="E1E1E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ffectLst>
                  <a:outerShdw blurRad="38100" dist="38100" dir="2700000" algn="tl">
                    <a:srgbClr val="C0C0C0"/>
                  </a:outerShdw>
                </a:effectLst>
              </a:rPr>
              <a:t>God’s Plan of Salvation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2000"/>
              <a:t>What the Bible says: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GB" sz="200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2600" b="1">
                <a:solidFill>
                  <a:srgbClr val="77017D"/>
                </a:solidFill>
              </a:rPr>
              <a:t>That if you confess with your mouth, "Jesus is Lord," and believe in your heart that God raised him from the dead, you will be saved.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GB" sz="2000" b="1"/>
          </a:p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sz="2000" b="1" i="1"/>
              <a:t>Romans. Chapter 10 verse 9</a:t>
            </a:r>
            <a:endParaRPr lang="en-US" sz="2000" b="1" i="1"/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7620000" y="1143000"/>
            <a:ext cx="152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75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endParaRPr lang="en-US" sz="75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161" name="AutoShape 9"/>
          <p:cNvSpPr>
            <a:spLocks noChangeArrowheads="1"/>
          </p:cNvSpPr>
          <p:nvPr/>
        </p:nvSpPr>
        <p:spPr bwMode="auto">
          <a:xfrm>
            <a:off x="5181600" y="4953000"/>
            <a:ext cx="3505200" cy="1371600"/>
          </a:xfrm>
          <a:prstGeom prst="flowChartAlternateProcess">
            <a:avLst/>
          </a:prstGeom>
          <a:solidFill>
            <a:srgbClr val="E1E1E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000" b="1" i="1">
                <a:solidFill>
                  <a:schemeClr val="hlink"/>
                </a:solidFill>
                <a:latin typeface="Arial" charset="0"/>
              </a:rPr>
              <a:t>Believe in him and</a:t>
            </a:r>
          </a:p>
          <a:p>
            <a:pPr algn="ctr"/>
            <a:r>
              <a:rPr lang="en-GB" sz="3000" b="1" i="1">
                <a:solidFill>
                  <a:schemeClr val="hlink"/>
                </a:solidFill>
                <a:latin typeface="Arial" charset="0"/>
              </a:rPr>
              <a:t>be forgiven</a:t>
            </a:r>
            <a:endParaRPr lang="en-US" sz="3000" b="1" i="1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ransition advClick="0" advTm="16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8" name="Picture 12" descr="Image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990600" y="2362200"/>
            <a:ext cx="2857500" cy="4286250"/>
          </a:xfrm>
          <a:prstGeom prst="rect">
            <a:avLst/>
          </a:prstGeom>
          <a:noFill/>
        </p:spPr>
      </p:pic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ffectLst>
                  <a:outerShdw blurRad="38100" dist="38100" dir="2700000" algn="tl">
                    <a:srgbClr val="C0C0C0"/>
                  </a:outerShdw>
                </a:effectLst>
              </a:rPr>
              <a:t>God’s Plan of Salvation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62400" y="2362200"/>
            <a:ext cx="5181600" cy="4495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GB" sz="2000"/>
              <a:t>What the Bible says:</a:t>
            </a:r>
          </a:p>
          <a:p>
            <a:pPr algn="ctr">
              <a:buFont typeface="Wingdings" pitchFamily="2" charset="2"/>
              <a:buNone/>
            </a:pPr>
            <a:endParaRPr lang="en-GB" sz="2000"/>
          </a:p>
          <a:p>
            <a:pPr algn="ctr">
              <a:buFont typeface="Wingdings" pitchFamily="2" charset="2"/>
              <a:buNone/>
            </a:pPr>
            <a:r>
              <a:rPr lang="en-GB" sz="2700" b="1">
                <a:solidFill>
                  <a:srgbClr val="77017D"/>
                </a:solidFill>
              </a:rPr>
              <a:t>For God so loved the world that he gave his one and only Son, that whoever believes in him shall not perish but have eternal life.</a:t>
            </a:r>
          </a:p>
          <a:p>
            <a:pPr algn="ctr">
              <a:buFont typeface="Wingdings" pitchFamily="2" charset="2"/>
              <a:buNone/>
            </a:pPr>
            <a:endParaRPr lang="en-GB" sz="2400" b="1" i="1"/>
          </a:p>
          <a:p>
            <a:pPr algn="ctr">
              <a:buFont typeface="Wingdings" pitchFamily="2" charset="2"/>
              <a:buNone/>
            </a:pPr>
            <a:r>
              <a:rPr lang="en-GB" sz="2400" b="1" i="1"/>
              <a:t>The Gospel of John. </a:t>
            </a:r>
          </a:p>
          <a:p>
            <a:pPr algn="ctr">
              <a:buFont typeface="Wingdings" pitchFamily="2" charset="2"/>
              <a:buNone/>
            </a:pPr>
            <a:r>
              <a:rPr lang="en-GB" sz="2400" b="1" i="1"/>
              <a:t>Chapter 3 verse 16</a:t>
            </a:r>
            <a:endParaRPr lang="en-US" sz="2400" b="1" i="1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7620000" y="1143000"/>
            <a:ext cx="152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75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endParaRPr lang="en-US" sz="75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Click="0" advTm="16000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3505200" y="350520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000" b="1">
                <a:solidFill>
                  <a:srgbClr val="CC3300"/>
                </a:solidFill>
                <a:latin typeface="Arial" charset="0"/>
              </a:rPr>
              <a:t>My Response?</a:t>
            </a:r>
            <a:endParaRPr lang="en-US" sz="3000" b="1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God’s Plan of Salvation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08" name="AutoShape 8"/>
          <p:cNvSpPr>
            <a:spLocks noChangeArrowheads="1"/>
          </p:cNvSpPr>
          <p:nvPr/>
        </p:nvSpPr>
        <p:spPr bwMode="auto">
          <a:xfrm>
            <a:off x="990600" y="2374900"/>
            <a:ext cx="7696200" cy="4419600"/>
          </a:xfrm>
          <a:prstGeom prst="flowChartAlternateProcess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Father in Heaven,</a:t>
            </a:r>
            <a:br>
              <a:rPr lang="en-US" sz="2000" b="1" dirty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I know that I am a sinner </a:t>
            </a:r>
            <a:br>
              <a:rPr lang="en-US" sz="2000" b="1" dirty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and need forgiveness.</a:t>
            </a:r>
            <a:br>
              <a:rPr lang="en-US" sz="2000" b="1" dirty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I believe that Your Son Jesus </a:t>
            </a:r>
            <a:br>
              <a:rPr lang="en-US" sz="2000" b="1" dirty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died in my place,</a:t>
            </a:r>
            <a:br>
              <a:rPr lang="en-US" sz="2000" b="1" dirty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to pay the penalty for my sin, </a:t>
            </a:r>
            <a:br>
              <a:rPr lang="en-US" sz="2000" b="1" dirty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and rose again for my salvation.</a:t>
            </a:r>
            <a:br>
              <a:rPr lang="en-US" sz="2000" b="1" dirty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I want to turn from my sinful ways,</a:t>
            </a:r>
            <a:br>
              <a:rPr lang="en-US" sz="2000" b="1" dirty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so I now ask you, </a:t>
            </a:r>
            <a:br>
              <a:rPr lang="en-US" sz="2000" b="1" dirty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Lord Jesus, to come </a:t>
            </a:r>
            <a:br>
              <a:rPr lang="en-US" sz="2000" b="1" dirty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into my life as my </a:t>
            </a:r>
            <a:r>
              <a:rPr lang="en-US" sz="2000" b="1" dirty="0" err="1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Savio</a:t>
            </a:r>
            <a:r>
              <a:rPr lang="en-GB" sz="2000" b="1" dirty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u</a:t>
            </a:r>
            <a:r>
              <a:rPr lang="en-US" sz="2000" b="1" dirty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r </a:t>
            </a:r>
            <a:br>
              <a:rPr lang="en-US" sz="2000" b="1" dirty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and my Lord.</a:t>
            </a:r>
            <a:br>
              <a:rPr lang="en-US" sz="2000" b="1" dirty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In Jesus name I pray, Amen.</a:t>
            </a: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7467600" y="1219200"/>
            <a:ext cx="152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End</a:t>
            </a:r>
            <a:endParaRPr lang="en-US" sz="30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Click="0" advTm="2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8" grpId="0" animBg="1" autoUpdateAnimBg="0"/>
    </p:bldLst>
  </p:timing>
</p:sld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Designs\Capsules.pot</Template>
  <TotalTime>363</TotalTime>
  <Words>384</Words>
  <Application>Microsoft Office PowerPoint</Application>
  <PresentationFormat>On-screen Show (4:3)</PresentationFormat>
  <Paragraphs>81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Capsules</vt:lpstr>
      <vt:lpstr>Photo Editor Photo</vt:lpstr>
      <vt:lpstr>God’s Plan of Salvation</vt:lpstr>
      <vt:lpstr>God’s Plan of Salvation</vt:lpstr>
      <vt:lpstr>God’s Plan of Salvation</vt:lpstr>
      <vt:lpstr>God’s Plan of Salvation</vt:lpstr>
      <vt:lpstr>God’s Plan of Salvation</vt:lpstr>
      <vt:lpstr>God’s Plan of Salvation</vt:lpstr>
      <vt:lpstr>God’s Plan of Salvation</vt:lpstr>
      <vt:lpstr>God’s Plan of Salvation</vt:lpstr>
      <vt:lpstr>God’s Plan of Salvation</vt:lpstr>
    </vt:vector>
  </TitlesOfParts>
  <Company>Amway 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Rees</dc:creator>
  <cp:lastModifiedBy>LHMIIn#2</cp:lastModifiedBy>
  <cp:revision>16</cp:revision>
  <cp:lastPrinted>1601-01-01T00:00:00Z</cp:lastPrinted>
  <dcterms:created xsi:type="dcterms:W3CDTF">2004-09-29T09:32:00Z</dcterms:created>
  <dcterms:modified xsi:type="dcterms:W3CDTF">2013-01-11T20:42:28Z</dcterms:modified>
</cp:coreProperties>
</file>